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9" r:id="rId2"/>
    <p:sldId id="340" r:id="rId3"/>
    <p:sldId id="365" r:id="rId4"/>
    <p:sldId id="368" r:id="rId5"/>
    <p:sldId id="299" r:id="rId6"/>
    <p:sldId id="371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73" r:id="rId19"/>
    <p:sldId id="374" r:id="rId20"/>
    <p:sldId id="375" r:id="rId21"/>
    <p:sldId id="342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41" r:id="rId30"/>
  </p:sldIdLst>
  <p:sldSz cx="9144000" cy="6858000" type="screen4x3"/>
  <p:notesSz cx="6858000" cy="9144000"/>
  <p:defaultTextStyle>
    <a:defPPr>
      <a:defRPr lang="de-A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1"/>
    <a:srgbClr val="339933"/>
    <a:srgbClr val="009CD5"/>
    <a:srgbClr val="009BD7"/>
    <a:srgbClr val="F8FFF1"/>
    <a:srgbClr val="E2001A"/>
    <a:srgbClr val="FFFC1B"/>
    <a:srgbClr val="006600"/>
    <a:srgbClr val="0060A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755" autoAdjust="0"/>
  </p:normalViewPr>
  <p:slideViewPr>
    <p:cSldViewPr>
      <p:cViewPr>
        <p:scale>
          <a:sx n="100" d="100"/>
          <a:sy n="10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26969A9-55E9-40B2-9B25-F75DC6994C3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184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7F9096-2400-4A38-B093-C2A887FE6EB1}" type="datetimeFigureOut">
              <a:rPr lang="de-AT"/>
              <a:pPr>
                <a:defRPr/>
              </a:pPr>
              <a:t>31.10.2016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4A755B3-2BA0-42A8-942E-77E9A08919B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2148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82C511-ADBF-4659-94ED-99DD7E6F6727}" type="slidenum">
              <a:rPr lang="de-AT"/>
              <a:pPr eaLnBrk="1" hangingPunct="1"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82C511-ADBF-4659-94ED-99DD7E6F6727}" type="slidenum">
              <a:rPr lang="de-AT"/>
              <a:pPr eaLnBrk="1" hangingPunct="1"/>
              <a:t>4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 flipV="1">
            <a:off x="1258888" y="4149725"/>
            <a:ext cx="734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7" descr="Logo_BewegteSchu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1908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416824" cy="1470025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de-AT" noProof="0" smtClean="0"/>
              <a:t>Click to edit Master title style</a:t>
            </a:r>
            <a:endParaRPr lang="de-AT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7416824" cy="360040"/>
          </a:xfrm>
        </p:spPr>
        <p:txBody>
          <a:bodyPr anchor="b"/>
          <a:lstStyle>
            <a:lvl1pPr marL="0" indent="0" algn="l">
              <a:buNone/>
              <a:defRPr sz="2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noProof="0" smtClean="0"/>
              <a:t>Click to edit Master subtitle style</a:t>
            </a:r>
            <a:endParaRPr lang="de-AT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87624" y="4293096"/>
            <a:ext cx="7453139" cy="576064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65236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ti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rau_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39750" y="494188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20" y="260647"/>
            <a:ext cx="6267832" cy="648295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AT" noProof="0" dirty="0" smtClean="0"/>
              <a:t>Click </a:t>
            </a:r>
            <a:r>
              <a:rPr lang="de-AT" noProof="0" dirty="0" err="1" smtClean="0"/>
              <a:t>to</a:t>
            </a:r>
            <a:r>
              <a:rPr lang="de-AT" noProof="0" dirty="0" smtClean="0"/>
              <a:t> </a:t>
            </a:r>
            <a:r>
              <a:rPr lang="de-AT" noProof="0" dirty="0" err="1" smtClean="0"/>
              <a:t>edit</a:t>
            </a:r>
            <a:r>
              <a:rPr lang="de-AT" noProof="0" dirty="0" smtClean="0"/>
              <a:t> Master title style</a:t>
            </a:r>
            <a:endParaRPr lang="de-AT" noProof="0" dirty="0"/>
          </a:p>
        </p:txBody>
      </p:sp>
      <p:sp>
        <p:nvSpPr>
          <p:cNvPr id="13" name="Content Placeholder 2"/>
          <p:cNvSpPr txBox="1">
            <a:spLocks/>
          </p:cNvSpPr>
          <p:nvPr userDrawn="1"/>
        </p:nvSpPr>
        <p:spPr bwMode="auto">
          <a:xfrm>
            <a:off x="392400" y="629609"/>
            <a:ext cx="953037" cy="2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2603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–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228600" algn="l" defTabSz="812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906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–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573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»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de-AT" sz="1000" dirty="0" smtClean="0"/>
              <a:t>Kriterium</a:t>
            </a:r>
            <a:endParaRPr lang="en-US" sz="1000" dirty="0" smtClean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 bwMode="auto">
          <a:xfrm>
            <a:off x="392400" y="405334"/>
            <a:ext cx="1080120" cy="2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2603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–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228600" algn="l" defTabSz="8128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906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–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573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har char="»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de-AT" sz="1000" dirty="0" smtClean="0"/>
              <a:t>Handlungsfeld</a:t>
            </a:r>
            <a:endParaRPr lang="en-US" sz="1000" dirty="0" smtClean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01743" y="6453312"/>
            <a:ext cx="874713" cy="2880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CFDE831-71BE-264F-97B2-80729E14CBB5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92400" y="1340768"/>
            <a:ext cx="8212048" cy="4857403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600"/>
            </a:lvl1pPr>
            <a:lvl2pPr marL="438150" indent="-260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tabLst/>
              <a:defRPr sz="1600"/>
            </a:lvl2pPr>
            <a:lvl3pPr marL="7239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600"/>
            </a:lvl3pPr>
            <a:lvl4pPr marL="990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tabLst/>
              <a:defRPr sz="1600"/>
            </a:lvl4pPr>
            <a:lvl5pPr marL="12573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tabLst/>
              <a:defRPr sz="1600"/>
            </a:lvl5pPr>
          </a:lstStyle>
          <a:p>
            <a:pPr lvl="0"/>
            <a:r>
              <a:rPr lang="de-AT" noProof="0" dirty="0" smtClean="0"/>
              <a:t>Click </a:t>
            </a:r>
            <a:r>
              <a:rPr lang="de-AT" noProof="0" dirty="0" err="1" smtClean="0"/>
              <a:t>to</a:t>
            </a:r>
            <a:r>
              <a:rPr lang="de-AT" noProof="0" dirty="0" smtClean="0"/>
              <a:t> </a:t>
            </a:r>
            <a:r>
              <a:rPr lang="de-AT" noProof="0" dirty="0" err="1" smtClean="0"/>
              <a:t>edit</a:t>
            </a:r>
            <a:r>
              <a:rPr lang="de-AT" noProof="0" dirty="0" smtClean="0"/>
              <a:t> Master </a:t>
            </a:r>
            <a:r>
              <a:rPr lang="de-AT" noProof="0" dirty="0" err="1" smtClean="0"/>
              <a:t>text</a:t>
            </a:r>
            <a:r>
              <a:rPr lang="de-AT" noProof="0" dirty="0" smtClean="0"/>
              <a:t> </a:t>
            </a:r>
            <a:r>
              <a:rPr lang="de-AT" noProof="0" dirty="0" err="1" smtClean="0"/>
              <a:t>styles</a:t>
            </a:r>
            <a:endParaRPr lang="de-AT" noProof="0" dirty="0" smtClean="0"/>
          </a:p>
          <a:p>
            <a:pPr lvl="1"/>
            <a:r>
              <a:rPr lang="de-AT" noProof="0" dirty="0" smtClean="0"/>
              <a:t>Second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2"/>
            <a:r>
              <a:rPr lang="de-AT" noProof="0" dirty="0" smtClean="0"/>
              <a:t>Third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3"/>
            <a:r>
              <a:rPr lang="de-AT" noProof="0" dirty="0" err="1" smtClean="0"/>
              <a:t>Fourth</a:t>
            </a:r>
            <a:r>
              <a:rPr lang="de-AT" noProof="0" dirty="0" smtClean="0"/>
              <a:t>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4"/>
            <a:r>
              <a:rPr lang="de-AT" noProof="0" dirty="0" err="1" smtClean="0"/>
              <a:t>Fifth</a:t>
            </a:r>
            <a:r>
              <a:rPr lang="de-AT" noProof="0" dirty="0" smtClean="0"/>
              <a:t> </a:t>
            </a:r>
            <a:r>
              <a:rPr lang="de-AT" noProof="0" dirty="0" err="1" smtClean="0"/>
              <a:t>level</a:t>
            </a:r>
            <a:endParaRPr lang="de-AT" noProof="0" dirty="0"/>
          </a:p>
        </p:txBody>
      </p:sp>
      <p:sp>
        <p:nvSpPr>
          <p:cNvPr id="16" name="TextBox 6"/>
          <p:cNvSpPr txBox="1">
            <a:spLocks noChangeArrowheads="1"/>
          </p:cNvSpPr>
          <p:nvPr userDrawn="1"/>
        </p:nvSpPr>
        <p:spPr bwMode="auto">
          <a:xfrm>
            <a:off x="393700" y="6464300"/>
            <a:ext cx="2449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de-AT" sz="900" dirty="0" smtClean="0"/>
              <a:t>Bewegte</a:t>
            </a:r>
            <a:r>
              <a:rPr lang="de-AT" sz="900" baseline="0" dirty="0" smtClean="0"/>
              <a:t> </a:t>
            </a:r>
            <a:r>
              <a:rPr lang="de-AT" sz="900" dirty="0" smtClean="0"/>
              <a:t>Schule Österreich</a:t>
            </a:r>
          </a:p>
        </p:txBody>
      </p:sp>
    </p:spTree>
    <p:extLst>
      <p:ext uri="{BB962C8B-B14F-4D97-AF65-F5344CB8AC3E}">
        <p14:creationId xmlns:p14="http://schemas.microsoft.com/office/powerpoint/2010/main" val="290640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393700" y="6464300"/>
            <a:ext cx="2449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de-AT" sz="900" dirty="0" smtClean="0"/>
              <a:t>Bewegte</a:t>
            </a:r>
            <a:r>
              <a:rPr lang="de-AT" sz="900" baseline="0" dirty="0" smtClean="0"/>
              <a:t> </a:t>
            </a:r>
            <a:r>
              <a:rPr lang="de-AT" sz="900" dirty="0" smtClean="0"/>
              <a:t>Schule Österreich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00" y="259200"/>
            <a:ext cx="8211600" cy="649520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de-CH" noProof="0" dirty="0" smtClean="0"/>
              <a:t>Click </a:t>
            </a:r>
            <a:r>
              <a:rPr lang="de-CH" noProof="0" dirty="0" err="1" smtClean="0"/>
              <a:t>to</a:t>
            </a:r>
            <a:r>
              <a:rPr lang="de-CH" noProof="0" dirty="0" smtClean="0"/>
              <a:t> </a:t>
            </a:r>
            <a:r>
              <a:rPr lang="de-CH" noProof="0" dirty="0" err="1" smtClean="0"/>
              <a:t>edit</a:t>
            </a:r>
            <a:r>
              <a:rPr lang="de-CH" noProof="0" dirty="0" smtClean="0"/>
              <a:t> Master title style</a:t>
            </a:r>
            <a:endParaRPr lang="de-CH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400" y="1340197"/>
            <a:ext cx="8211600" cy="4825107"/>
          </a:xfrm>
        </p:spPr>
        <p:txBody>
          <a:bodyPr/>
          <a:lstStyle/>
          <a:p>
            <a:pPr lvl="0"/>
            <a:r>
              <a:rPr lang="de-CH" noProof="0" dirty="0" smtClean="0"/>
              <a:t>Click </a:t>
            </a:r>
            <a:r>
              <a:rPr lang="de-CH" noProof="0" dirty="0" err="1" smtClean="0"/>
              <a:t>to</a:t>
            </a:r>
            <a:r>
              <a:rPr lang="de-CH" noProof="0" dirty="0" smtClean="0"/>
              <a:t> </a:t>
            </a:r>
            <a:r>
              <a:rPr lang="de-CH" noProof="0" dirty="0" err="1" smtClean="0"/>
              <a:t>edit</a:t>
            </a:r>
            <a:r>
              <a:rPr lang="de-CH" noProof="0" dirty="0" smtClean="0"/>
              <a:t>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01200" y="6453312"/>
            <a:ext cx="874713" cy="2880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CFDE831-71BE-264F-97B2-80729E14CBB5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68313" y="908720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825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400" y="1341438"/>
            <a:ext cx="82116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dirty="0" smtClean="0"/>
              <a:t>Click </a:t>
            </a:r>
            <a:r>
              <a:rPr lang="de-AT" noProof="0" dirty="0" err="1" smtClean="0"/>
              <a:t>to</a:t>
            </a:r>
            <a:r>
              <a:rPr lang="de-AT" noProof="0" dirty="0" smtClean="0"/>
              <a:t> </a:t>
            </a:r>
            <a:r>
              <a:rPr lang="de-AT" noProof="0" dirty="0" err="1" smtClean="0"/>
              <a:t>edit</a:t>
            </a:r>
            <a:r>
              <a:rPr lang="de-AT" noProof="0" dirty="0" smtClean="0"/>
              <a:t> Master </a:t>
            </a:r>
            <a:r>
              <a:rPr lang="de-AT" noProof="0" dirty="0" err="1" smtClean="0"/>
              <a:t>text</a:t>
            </a:r>
            <a:r>
              <a:rPr lang="de-AT" noProof="0" dirty="0" smtClean="0"/>
              <a:t> </a:t>
            </a:r>
            <a:r>
              <a:rPr lang="de-AT" noProof="0" dirty="0" err="1" smtClean="0"/>
              <a:t>styles</a:t>
            </a:r>
            <a:endParaRPr lang="de-AT" noProof="0" dirty="0" smtClean="0"/>
          </a:p>
          <a:p>
            <a:pPr lvl="1"/>
            <a:r>
              <a:rPr lang="de-AT" noProof="0" dirty="0" smtClean="0"/>
              <a:t>Second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2"/>
            <a:r>
              <a:rPr lang="de-AT" noProof="0" dirty="0" smtClean="0"/>
              <a:t>Third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3"/>
            <a:r>
              <a:rPr lang="de-AT" noProof="0" dirty="0" err="1" smtClean="0"/>
              <a:t>Fourth</a:t>
            </a:r>
            <a:r>
              <a:rPr lang="de-AT" noProof="0" dirty="0" smtClean="0"/>
              <a:t> </a:t>
            </a:r>
            <a:r>
              <a:rPr lang="de-AT" noProof="0" dirty="0" err="1" smtClean="0"/>
              <a:t>level</a:t>
            </a:r>
            <a:endParaRPr lang="de-AT" noProof="0" dirty="0" smtClean="0"/>
          </a:p>
          <a:p>
            <a:pPr lvl="4"/>
            <a:r>
              <a:rPr lang="de-AT" noProof="0" dirty="0" err="1" smtClean="0"/>
              <a:t>Fifth</a:t>
            </a:r>
            <a:r>
              <a:rPr lang="de-AT" noProof="0" dirty="0" smtClean="0"/>
              <a:t> </a:t>
            </a:r>
            <a:r>
              <a:rPr lang="de-AT" noProof="0" dirty="0" err="1" smtClean="0"/>
              <a:t>level</a:t>
            </a:r>
            <a:endParaRPr lang="de-AT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400" y="260350"/>
            <a:ext cx="8211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01200" y="6453312"/>
            <a:ext cx="874713" cy="28805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5CFDE831-71BE-264F-97B2-80729E14CBB5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ts val="90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260350" algn="l" rtl="0" eaLnBrk="0" fontAlgn="base" hangingPunct="0">
        <a:spcBef>
          <a:spcPct val="0"/>
        </a:spcBef>
        <a:spcAft>
          <a:spcPts val="90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228600" algn="l" defTabSz="812800" rtl="0" eaLnBrk="0" fontAlgn="base" hangingPunct="0">
        <a:spcBef>
          <a:spcPct val="0"/>
        </a:spcBef>
        <a:spcAft>
          <a:spcPts val="90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990600" indent="-228600" algn="l" rtl="0" eaLnBrk="0" fontAlgn="base" hangingPunct="0">
        <a:spcBef>
          <a:spcPct val="0"/>
        </a:spcBef>
        <a:spcAft>
          <a:spcPts val="90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257300" indent="-228600" algn="l" rtl="0" eaLnBrk="0" fontAlgn="base" hangingPunct="0">
        <a:spcBef>
          <a:spcPct val="0"/>
        </a:spcBef>
        <a:spcAft>
          <a:spcPts val="9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edugroup.at/praxis/portale/bewegte-schule/das-konzept/zahnradmodell.html" TargetMode="External"/><Relationship Id="rId7" Type="http://schemas.openxmlformats.org/officeDocument/2006/relationships/hyperlink" Target="http://www.edugroup.at/praxis/portale/bewegte-schule/veranstaltungen.html" TargetMode="External"/><Relationship Id="rId2" Type="http://schemas.openxmlformats.org/officeDocument/2006/relationships/hyperlink" Target="http://bewegteschule.at/praxis/portale/bewegte-schule/das-konzept/ide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ewegteschule.at/praxis/portale/bewegte-schule/infoboerse/schule.html" TargetMode="External"/><Relationship Id="rId5" Type="http://schemas.openxmlformats.org/officeDocument/2006/relationships/hyperlink" Target="http://www.edugroup.at/praxis/portale/bewegte-schule/bewegte-schule-oesterreich/bundeslaender.html" TargetMode="External"/><Relationship Id="rId4" Type="http://schemas.openxmlformats.org/officeDocument/2006/relationships/hyperlink" Target="http://bewegteschule.at/praxis/portale/bewegte-schule/bewegte-schule-oesterreich/kontakteansprechpersone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450" y="2060575"/>
            <a:ext cx="7558088" cy="14700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Schulentwicklung</a:t>
            </a:r>
            <a:br>
              <a:rPr lang="de-AT" dirty="0" smtClean="0"/>
            </a:br>
            <a:r>
              <a:rPr lang="de-AT" dirty="0" smtClean="0"/>
              <a:t>Volksschule / HS / NMS  ….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3644900"/>
            <a:ext cx="7561263" cy="3603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AT" dirty="0" smtClean="0"/>
              <a:t>basierend auf dem Zahnradmodell der Bewegten Schule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87450" y="4292600"/>
            <a:ext cx="3887788" cy="5746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AT" dirty="0" smtClean="0"/>
              <a:t>Stand: </a:t>
            </a:r>
            <a:r>
              <a:rPr lang="de-AT" dirty="0" smtClean="0"/>
              <a:t>Oktober 2016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6</a:t>
            </a:r>
            <a:endParaRPr lang="de-AT" dirty="0" smtClean="0"/>
          </a:p>
        </p:txBody>
      </p:sp>
      <p:pic>
        <p:nvPicPr>
          <p:cNvPr id="25603" name="Picture 3" descr="blau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10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7</a:t>
            </a:r>
            <a:endParaRPr lang="de-AT" dirty="0" smtClean="0"/>
          </a:p>
        </p:txBody>
      </p:sp>
      <p:pic>
        <p:nvPicPr>
          <p:cNvPr id="26628" name="Picture 3" descr="blau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11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8</a:t>
            </a:r>
            <a:endParaRPr lang="de-AT" dirty="0" smtClean="0"/>
          </a:p>
        </p:txBody>
      </p:sp>
      <p:pic>
        <p:nvPicPr>
          <p:cNvPr id="27652" name="Picture 3" descr="blau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12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 und Lebensraum</a:t>
            </a:r>
            <a:r>
              <a:rPr lang="de-AT" b="1" dirty="0">
                <a:solidFill>
                  <a:schemeClr val="accent2"/>
                </a:solidFill>
              </a:rPr>
              <a:t/>
            </a:r>
            <a:br>
              <a:rPr lang="de-AT" b="1" dirty="0">
                <a:solidFill>
                  <a:schemeClr val="accent2"/>
                </a:solidFill>
              </a:rPr>
            </a:br>
            <a:r>
              <a:rPr lang="de-AT" b="1" dirty="0" smtClean="0"/>
              <a:t>Titel des Kriteriums 1</a:t>
            </a:r>
            <a:endParaRPr lang="de-AT" b="1" dirty="0"/>
          </a:p>
        </p:txBody>
      </p:sp>
      <p:pic>
        <p:nvPicPr>
          <p:cNvPr id="28675" name="Picture 4" descr="grue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13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b="1" dirty="0" smtClean="0">
                <a:solidFill>
                  <a:srgbClr val="008A31"/>
                </a:solidFill>
              </a:rPr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b="1" dirty="0" smtClean="0">
                <a:solidFill>
                  <a:srgbClr val="008A31"/>
                </a:solidFill>
              </a:rPr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>
                <a:solidFill>
                  <a:srgbClr val="008A31"/>
                </a:solidFill>
              </a:rPr>
              <a:t/>
            </a:r>
            <a:br>
              <a:rPr lang="de-AT" dirty="0" smtClean="0">
                <a:solidFill>
                  <a:srgbClr val="008A31"/>
                </a:solidFill>
              </a:rPr>
            </a:br>
            <a:r>
              <a:rPr lang="de-AT" b="1" dirty="0"/>
              <a:t>Titel des Kriteriums 2</a:t>
            </a:r>
            <a:endParaRPr lang="de-AT" dirty="0"/>
          </a:p>
        </p:txBody>
      </p:sp>
      <p:pic>
        <p:nvPicPr>
          <p:cNvPr id="29700" name="Picture 3" descr="gruen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14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3</a:t>
            </a:r>
            <a:endParaRPr lang="de-AT" dirty="0"/>
          </a:p>
        </p:txBody>
      </p:sp>
      <p:pic>
        <p:nvPicPr>
          <p:cNvPr id="30724" name="Picture 3" descr="gruen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15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4</a:t>
            </a:r>
            <a:endParaRPr lang="de-AT" dirty="0" smtClean="0"/>
          </a:p>
        </p:txBody>
      </p:sp>
      <p:pic>
        <p:nvPicPr>
          <p:cNvPr id="31748" name="Picture 3" descr="gruen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16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5</a:t>
            </a:r>
            <a:endParaRPr lang="de-AT" dirty="0" smtClean="0"/>
          </a:p>
        </p:txBody>
      </p:sp>
      <p:pic>
        <p:nvPicPr>
          <p:cNvPr id="32772" name="Picture 4" descr="gruen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17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6</a:t>
            </a:r>
            <a:endParaRPr lang="de-AT" dirty="0" smtClean="0"/>
          </a:p>
        </p:txBody>
      </p:sp>
      <p:pic>
        <p:nvPicPr>
          <p:cNvPr id="5" name="Picture 3" descr="gruen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18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5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7</a:t>
            </a:r>
            <a:endParaRPr lang="de-AT" dirty="0" smtClean="0"/>
          </a:p>
        </p:txBody>
      </p:sp>
      <p:pic>
        <p:nvPicPr>
          <p:cNvPr id="5" name="Picture 3" descr="gruen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19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5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353425" cy="649287"/>
          </a:xfrm>
        </p:spPr>
        <p:txBody>
          <a:bodyPr/>
          <a:lstStyle/>
          <a:p>
            <a:pPr>
              <a:defRPr/>
            </a:pPr>
            <a:r>
              <a:rPr lang="de-AT" sz="1600" dirty="0" smtClean="0"/>
              <a:t>Schulentwicklung Volksschule …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b="1" dirty="0" smtClean="0"/>
              <a:t>Handlungsfelder</a:t>
            </a:r>
            <a:endParaRPr lang="de-AT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</a:t>
            </a:fld>
            <a:endParaRPr lang="de-AT" dirty="0"/>
          </a:p>
        </p:txBody>
      </p:sp>
      <p:pic>
        <p:nvPicPr>
          <p:cNvPr id="11" name="Picture 3" descr="gru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99" y="12350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r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49" y="3713163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11" y="2132856"/>
            <a:ext cx="2448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dirty="0">
                <a:solidFill>
                  <a:srgbClr val="008A31"/>
                </a:solidFill>
              </a:rPr>
              <a:t>Lern-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und</a:t>
            </a:r>
            <a:r>
              <a:rPr lang="de-AT" dirty="0" smtClean="0"/>
              <a:t> </a:t>
            </a:r>
            <a:r>
              <a:rPr lang="de-AT" b="1" dirty="0">
                <a:solidFill>
                  <a:srgbClr val="008A31"/>
                </a:solidFill>
              </a:rPr>
              <a:t>Lebensraum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8</a:t>
            </a:r>
            <a:endParaRPr lang="de-AT" dirty="0" smtClean="0"/>
          </a:p>
        </p:txBody>
      </p:sp>
      <p:pic>
        <p:nvPicPr>
          <p:cNvPr id="5" name="Picture 3" descr="gruen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20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5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1</a:t>
            </a:r>
            <a:endParaRPr lang="de-AT" dirty="0"/>
          </a:p>
        </p:txBody>
      </p:sp>
      <p:pic>
        <p:nvPicPr>
          <p:cNvPr id="36868" name="Picture 3" descr="rot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21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2</a:t>
            </a:r>
            <a:endParaRPr lang="de-AT" dirty="0"/>
          </a:p>
        </p:txBody>
      </p:sp>
      <p:pic>
        <p:nvPicPr>
          <p:cNvPr id="5" name="Picture 8" descr="rot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22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3</a:t>
            </a:r>
            <a:endParaRPr lang="de-AT" dirty="0"/>
          </a:p>
        </p:txBody>
      </p:sp>
      <p:pic>
        <p:nvPicPr>
          <p:cNvPr id="5" name="Picture 3" descr="rot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23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4</a:t>
            </a:r>
            <a:endParaRPr lang="de-AT" dirty="0"/>
          </a:p>
        </p:txBody>
      </p:sp>
      <p:pic>
        <p:nvPicPr>
          <p:cNvPr id="5" name="Picture 3" descr="rot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24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5</a:t>
            </a:r>
            <a:endParaRPr lang="de-AT" dirty="0"/>
          </a:p>
        </p:txBody>
      </p:sp>
      <p:pic>
        <p:nvPicPr>
          <p:cNvPr id="5" name="Picture 3" descr="rot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25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6</a:t>
            </a:r>
            <a:endParaRPr lang="de-AT" dirty="0"/>
          </a:p>
        </p:txBody>
      </p:sp>
      <p:pic>
        <p:nvPicPr>
          <p:cNvPr id="5" name="Picture 4" descr="rot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26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7</a:t>
            </a:r>
            <a:endParaRPr lang="de-AT" dirty="0"/>
          </a:p>
        </p:txBody>
      </p:sp>
      <p:pic>
        <p:nvPicPr>
          <p:cNvPr id="5" name="Picture 3" descr="rot_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27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Steuern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und</a:t>
            </a:r>
            <a:r>
              <a:rPr lang="de-AT" dirty="0" smtClean="0"/>
              <a:t> </a:t>
            </a:r>
            <a:r>
              <a:rPr lang="de-AT" b="1" kern="1200" dirty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+mn-cs"/>
              </a:rPr>
              <a:t>organisieren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</a:t>
            </a:r>
            <a:r>
              <a:rPr lang="de-AT" b="1" dirty="0" smtClean="0"/>
              <a:t>8</a:t>
            </a:r>
            <a:endParaRPr lang="de-AT" dirty="0"/>
          </a:p>
        </p:txBody>
      </p:sp>
      <p:pic>
        <p:nvPicPr>
          <p:cNvPr id="5" name="Picture 3" descr="rot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28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58763"/>
            <a:ext cx="8353425" cy="649287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Schulentwicklungskonzept Bewegte Schule</a:t>
            </a:r>
            <a:br>
              <a:rPr lang="de-AT" dirty="0" smtClean="0"/>
            </a:br>
            <a:r>
              <a:rPr lang="de-AT" b="1" dirty="0" smtClean="0"/>
              <a:t>Website</a:t>
            </a:r>
            <a:endParaRPr lang="de-AT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67544" y="980728"/>
            <a:ext cx="8136904" cy="54726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063" y="1339850"/>
            <a:ext cx="7777361" cy="482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AT" sz="3000" dirty="0" smtClean="0"/>
              <a:t/>
            </a:r>
            <a:br>
              <a:rPr lang="de-AT" sz="3000" dirty="0" smtClean="0"/>
            </a:br>
            <a:r>
              <a:rPr lang="de-AT" sz="3000" dirty="0" smtClean="0"/>
              <a:t/>
            </a:r>
            <a:br>
              <a:rPr lang="de-AT" sz="3000" dirty="0" smtClean="0"/>
            </a:br>
            <a:r>
              <a:rPr lang="de-AT" sz="3000" dirty="0" smtClean="0">
                <a:solidFill>
                  <a:srgbClr val="000000"/>
                </a:solidFill>
              </a:rPr>
              <a:t>www.bewegteschule.at</a:t>
            </a:r>
            <a:br>
              <a:rPr lang="de-AT" sz="3000" dirty="0" smtClean="0">
                <a:solidFill>
                  <a:srgbClr val="000000"/>
                </a:solidFill>
              </a:rPr>
            </a:br>
            <a:endParaRPr lang="de-AT" sz="3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2"/>
              </a:rPr>
              <a:t>Konzept</a:t>
            </a:r>
            <a:endParaRPr lang="de-AT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3"/>
              </a:rPr>
              <a:t>Zahnradmodell</a:t>
            </a:r>
            <a:endParaRPr lang="de-AT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4"/>
              </a:rPr>
              <a:t>Kontakte/Ansprechpartner Österreich</a:t>
            </a:r>
            <a:endParaRPr lang="de-AT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5"/>
              </a:rPr>
              <a:t>Ansprechpartner Bundesländer</a:t>
            </a:r>
            <a:endParaRPr lang="de-AT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6"/>
              </a:rPr>
              <a:t>Infobörse/Unterlagen/Literatur</a:t>
            </a:r>
            <a:endParaRPr lang="de-AT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  <a:hlinkClick r:id="rId7"/>
              </a:rPr>
              <a:t>Veranstaltungen</a:t>
            </a:r>
            <a:endParaRPr lang="de-AT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de-AT" dirty="0" smtClean="0"/>
          </a:p>
        </p:txBody>
      </p:sp>
      <p:pic>
        <p:nvPicPr>
          <p:cNvPr id="8" name="Picture 10" descr="Logo_BewegteSchu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916113"/>
            <a:ext cx="1908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29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353425" cy="649287"/>
          </a:xfrm>
        </p:spPr>
        <p:txBody>
          <a:bodyPr/>
          <a:lstStyle/>
          <a:p>
            <a:pPr>
              <a:defRPr/>
            </a:pPr>
            <a:r>
              <a:rPr lang="de-AT" sz="1600" dirty="0" smtClean="0"/>
              <a:t>Schulentwicklung Volksschule …</a:t>
            </a:r>
            <a:br>
              <a:rPr lang="de-AT" sz="1600" dirty="0" smtClean="0"/>
            </a:br>
            <a:r>
              <a:rPr lang="de-AT" sz="1600" b="1" dirty="0" smtClean="0"/>
              <a:t>Wo stehen wir? (IST-Analyse)</a:t>
            </a:r>
            <a:endParaRPr lang="de-AT" sz="1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50" y="2781300"/>
            <a:ext cx="2304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000" y="2781300"/>
            <a:ext cx="2299494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</p:txBody>
      </p:sp>
      <p:cxnSp>
        <p:nvCxnSpPr>
          <p:cNvPr id="8198" name="Straight Connector 28"/>
          <p:cNvCxnSpPr>
            <a:cxnSpLocks noChangeShapeType="1"/>
          </p:cNvCxnSpPr>
          <p:nvPr/>
        </p:nvCxnSpPr>
        <p:spPr bwMode="auto">
          <a:xfrm>
            <a:off x="3204000" y="1341438"/>
            <a:ext cx="4762" cy="482441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30318" y="2781300"/>
            <a:ext cx="2304000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endParaRPr lang="de-AT" sz="1400" dirty="0"/>
          </a:p>
        </p:txBody>
      </p:sp>
      <p:cxnSp>
        <p:nvCxnSpPr>
          <p:cNvPr id="8200" name="Straight Connector 32"/>
          <p:cNvCxnSpPr>
            <a:cxnSpLocks noChangeShapeType="1"/>
          </p:cNvCxnSpPr>
          <p:nvPr/>
        </p:nvCxnSpPr>
        <p:spPr bwMode="auto">
          <a:xfrm>
            <a:off x="5943600" y="1341438"/>
            <a:ext cx="4762" cy="482441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3" descr="blau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58" y="14832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56000" y="2390329"/>
            <a:ext cx="230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 smtClean="0">
                <a:solidFill>
                  <a:srgbClr val="009CD5"/>
                </a:solidFill>
              </a:rPr>
              <a:t>Lehren und Lernen</a:t>
            </a:r>
            <a:endParaRPr lang="de-AT" sz="1400" b="1" dirty="0">
              <a:solidFill>
                <a:schemeClr val="accent1"/>
              </a:solidFill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492000" y="2390329"/>
            <a:ext cx="2448272" cy="3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>
                <a:solidFill>
                  <a:schemeClr val="accent2"/>
                </a:solidFill>
              </a:rPr>
              <a:t>Lern- </a:t>
            </a:r>
            <a:r>
              <a:rPr lang="de-AT" sz="1400" b="1" dirty="0" smtClean="0">
                <a:solidFill>
                  <a:schemeClr val="accent2"/>
                </a:solidFill>
              </a:rPr>
              <a:t>und Lebensraum</a:t>
            </a:r>
            <a:endParaRPr lang="de-AT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6231600" y="2390329"/>
            <a:ext cx="2448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>
                <a:solidFill>
                  <a:schemeClr val="accent1"/>
                </a:solidFill>
              </a:rPr>
              <a:t>Steuern und organisieren</a:t>
            </a:r>
          </a:p>
        </p:txBody>
      </p:sp>
      <p:pic>
        <p:nvPicPr>
          <p:cNvPr id="21" name="Picture 4" descr="gruen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1" y="1484709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rot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61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31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7" grpId="0" build="allAtOnce"/>
      <p:bldP spid="3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353425" cy="649287"/>
          </a:xfrm>
        </p:spPr>
        <p:txBody>
          <a:bodyPr/>
          <a:lstStyle/>
          <a:p>
            <a:pPr>
              <a:defRPr/>
            </a:pPr>
            <a:r>
              <a:rPr lang="de-AT" sz="1600" dirty="0" smtClean="0"/>
              <a:t>Schulentwicklung Volksschule …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de-AT" sz="1600" b="1" dirty="0" smtClean="0"/>
              <a:t>Was </a:t>
            </a:r>
            <a:r>
              <a:rPr lang="de-AT" sz="1600" b="1" dirty="0"/>
              <a:t>ist unsere Vision? Was wollen wir bis 2016 umgesetzt haben</a:t>
            </a:r>
            <a:r>
              <a:rPr lang="de-AT" sz="1600" b="1" dirty="0" smtClean="0"/>
              <a:t>?</a:t>
            </a:r>
            <a:endParaRPr lang="de-AT" sz="1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50" y="2781300"/>
            <a:ext cx="2304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000" y="2781300"/>
            <a:ext cx="2299494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</p:txBody>
      </p:sp>
      <p:cxnSp>
        <p:nvCxnSpPr>
          <p:cNvPr id="8198" name="Straight Connector 28"/>
          <p:cNvCxnSpPr>
            <a:cxnSpLocks noChangeShapeType="1"/>
          </p:cNvCxnSpPr>
          <p:nvPr/>
        </p:nvCxnSpPr>
        <p:spPr bwMode="auto">
          <a:xfrm>
            <a:off x="3204000" y="1341438"/>
            <a:ext cx="4762" cy="482441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30318" y="2781300"/>
            <a:ext cx="2304000" cy="26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marL="179388" indent="-179388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  <a:endParaRPr lang="de-AT" sz="1400" dirty="0"/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r>
              <a:rPr lang="de-AT" sz="1400" dirty="0" smtClean="0"/>
              <a:t>….</a:t>
            </a:r>
          </a:p>
          <a:p>
            <a:pPr algn="l" eaLnBrk="1" hangingPunct="1">
              <a:spcAft>
                <a:spcPts val="900"/>
              </a:spcAft>
              <a:buFont typeface="Arial" charset="0"/>
              <a:buChar char="•"/>
            </a:pPr>
            <a:endParaRPr lang="de-AT" sz="1400" dirty="0"/>
          </a:p>
        </p:txBody>
      </p:sp>
      <p:cxnSp>
        <p:nvCxnSpPr>
          <p:cNvPr id="8200" name="Straight Connector 32"/>
          <p:cNvCxnSpPr>
            <a:cxnSpLocks noChangeShapeType="1"/>
          </p:cNvCxnSpPr>
          <p:nvPr/>
        </p:nvCxnSpPr>
        <p:spPr bwMode="auto">
          <a:xfrm>
            <a:off x="5943600" y="1341438"/>
            <a:ext cx="4762" cy="482441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3" descr="blau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58" y="14832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56000" y="2390329"/>
            <a:ext cx="230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>
                <a:solidFill>
                  <a:srgbClr val="009CD5"/>
                </a:solidFill>
              </a:rPr>
              <a:t>Lehren und </a:t>
            </a:r>
            <a:r>
              <a:rPr lang="de-AT" sz="1400" b="1" dirty="0" smtClean="0">
                <a:solidFill>
                  <a:srgbClr val="009CD5"/>
                </a:solidFill>
              </a:rPr>
              <a:t>Lernen</a:t>
            </a:r>
            <a:endParaRPr lang="de-AT" sz="1400" b="1" dirty="0">
              <a:solidFill>
                <a:schemeClr val="accent1"/>
              </a:solidFill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492000" y="2390329"/>
            <a:ext cx="2448272" cy="3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>
                <a:solidFill>
                  <a:schemeClr val="accent2"/>
                </a:solidFill>
              </a:rPr>
              <a:t>Lern- </a:t>
            </a:r>
            <a:r>
              <a:rPr lang="de-AT" sz="1400" b="1" dirty="0" smtClean="0">
                <a:solidFill>
                  <a:schemeClr val="accent2"/>
                </a:solidFill>
              </a:rPr>
              <a:t>und Lebensraum</a:t>
            </a:r>
            <a:endParaRPr lang="de-AT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6231600" y="2390329"/>
            <a:ext cx="2448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360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de-AT" sz="1400" b="1" dirty="0">
                <a:solidFill>
                  <a:schemeClr val="accent1"/>
                </a:solidFill>
              </a:rPr>
              <a:t>Steuern und organisieren</a:t>
            </a:r>
          </a:p>
        </p:txBody>
      </p:sp>
      <p:pic>
        <p:nvPicPr>
          <p:cNvPr id="21" name="Picture 4" descr="gruen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1" y="1484709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rot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61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37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7" grpId="0" build="allAtOnce"/>
      <p:bldP spid="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</a:t>
            </a:r>
            <a:r>
              <a:rPr lang="de-AT" b="1" dirty="0" smtClean="0"/>
              <a:t>Kriteriums 1</a:t>
            </a:r>
            <a:endParaRPr lang="de-AT" dirty="0" smtClean="0"/>
          </a:p>
        </p:txBody>
      </p:sp>
      <p:pic>
        <p:nvPicPr>
          <p:cNvPr id="20483" name="Picture 4" descr="blau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5</a:t>
            </a:fld>
            <a:endParaRPr lang="de-AT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 smtClean="0">
                <a:solidFill>
                  <a:srgbClr val="009CD5"/>
                </a:solidFill>
                <a:latin typeface="Arial" charset="0"/>
                <a:ea typeface="ＭＳ Ｐゴシック" pitchFamily="34" charset="-128"/>
                <a:cs typeface="+mn-cs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2</a:t>
            </a:r>
            <a:endParaRPr lang="de-AT" dirty="0" smtClean="0"/>
          </a:p>
        </p:txBody>
      </p:sp>
      <p:pic>
        <p:nvPicPr>
          <p:cNvPr id="6" name="Picture 3" descr="blau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6</a:t>
            </a:fld>
            <a:endParaRPr lang="de-AT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3</a:t>
            </a:r>
            <a:endParaRPr lang="de-AT" dirty="0" smtClean="0"/>
          </a:p>
        </p:txBody>
      </p:sp>
      <p:pic>
        <p:nvPicPr>
          <p:cNvPr id="22532" name="Picture 3" descr="blau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7</a:t>
            </a:fld>
            <a:endParaRPr lang="de-AT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532192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/>
              <a:t>Titel des Kriteriums 4</a:t>
            </a:r>
            <a:endParaRPr lang="de-AT" dirty="0" smtClean="0"/>
          </a:p>
        </p:txBody>
      </p:sp>
      <p:pic>
        <p:nvPicPr>
          <p:cNvPr id="23556" name="Picture 3" descr="blau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8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kern="1200" dirty="0">
                <a:solidFill>
                  <a:srgbClr val="009CD5"/>
                </a:solidFill>
                <a:latin typeface="Arial" charset="0"/>
                <a:ea typeface="ＭＳ Ｐゴシック" pitchFamily="34" charset="-128"/>
              </a:rPr>
              <a:t>Lehren und Lernen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/>
              <a:t>Titel des Kriteriums 5</a:t>
            </a:r>
            <a:endParaRPr lang="de-AT" dirty="0" smtClean="0"/>
          </a:p>
        </p:txBody>
      </p:sp>
      <p:pic>
        <p:nvPicPr>
          <p:cNvPr id="24580" name="Picture 4" descr="blau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9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DE831-71BE-264F-97B2-80729E14CBB5}" type="slidenum">
              <a:rPr lang="de-AT" smtClean="0"/>
              <a:t>9</a:t>
            </a:fld>
            <a:endParaRPr lang="de-AT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42183"/>
              </p:ext>
            </p:extLst>
          </p:nvPr>
        </p:nvGraphicFramePr>
        <p:xfrm>
          <a:off x="482400" y="1341438"/>
          <a:ext cx="8121850" cy="2057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82914"/>
                <a:gridCol w="7038936"/>
              </a:tblGrid>
              <a:tr h="215354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rgbClr val="000000"/>
                          </a:solidFill>
                        </a:rPr>
                        <a:t>Ziel</a:t>
                      </a:r>
                      <a:endParaRPr lang="de-AT" sz="10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Maßnahmen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Zeithorizont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30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Für Umsetzung verantwortlich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Indikator(en)</a:t>
                      </a:r>
                      <a:endParaRPr lang="de-AT" sz="1000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300" kern="1200" baseline="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168">
                <a:tc>
                  <a:txBody>
                    <a:bodyPr/>
                    <a:lstStyle/>
                    <a:p>
                      <a:r>
                        <a:rPr lang="de-AT" sz="1000" noProof="0" dirty="0" smtClean="0">
                          <a:solidFill>
                            <a:schemeClr val="tx1"/>
                          </a:solidFill>
                        </a:rPr>
                        <a:t>Überprüfung /  Evaluation</a:t>
                      </a:r>
                      <a:endParaRPr lang="de-AT" sz="1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AT" altLang="de-DE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008A31"/>
      </a:accent2>
      <a:accent3>
        <a:srgbClr val="009CD5"/>
      </a:accent3>
      <a:accent4>
        <a:srgbClr val="BFBFBF"/>
      </a:accent4>
      <a:accent5>
        <a:srgbClr val="808080"/>
      </a:accent5>
      <a:accent6>
        <a:srgbClr val="404040"/>
      </a:accent6>
      <a:hlink>
        <a:srgbClr val="64B32E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Bildschirmpräsentation (4:3)</PresentationFormat>
  <Paragraphs>404</Paragraphs>
  <Slides>29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Standarddesign</vt:lpstr>
      <vt:lpstr>Schulentwicklung Volksschule / HS / NMS  ….</vt:lpstr>
      <vt:lpstr>Schulentwicklung Volksschule … Handlungsfelder</vt:lpstr>
      <vt:lpstr>Schulentwicklung Volksschule … Wo stehen wir? (IST-Analyse)</vt:lpstr>
      <vt:lpstr>Schulentwicklung Volksschule … Was ist unsere Vision? Was wollen wir bis 2016 umgesetzt haben?</vt:lpstr>
      <vt:lpstr>Lehren und Lernen Titel des Kriteriums 1</vt:lpstr>
      <vt:lpstr>Lehren und Lernen Titel des Kriteriums 2</vt:lpstr>
      <vt:lpstr>Lehren und Lernen Titel des Kriteriums 3</vt:lpstr>
      <vt:lpstr>Lehren und Lernen Titel des Kriteriums 4</vt:lpstr>
      <vt:lpstr>Lehren und Lernen Titel des Kriteriums 5</vt:lpstr>
      <vt:lpstr>Lehren und Lernen Titel des Kriteriums 6</vt:lpstr>
      <vt:lpstr>Lehren und Lernen Titel des Kriteriums 7</vt:lpstr>
      <vt:lpstr>Lehren und Lernen Titel des Kriteriums 8</vt:lpstr>
      <vt:lpstr>Lern- und Lebensraum Titel des Kriteriums 1</vt:lpstr>
      <vt:lpstr>Lern- und Lebensraum Titel des Kriteriums 2</vt:lpstr>
      <vt:lpstr>Lern- und Lebensraum Titel des Kriteriums 3</vt:lpstr>
      <vt:lpstr>Lern- und Lebensraum Titel des Kriteriums 4</vt:lpstr>
      <vt:lpstr>Lern- und Lebensraum Titel des Kriteriums 5</vt:lpstr>
      <vt:lpstr>Lern- und Lebensraum Titel des Kriteriums 6</vt:lpstr>
      <vt:lpstr>Lern- und Lebensraum Titel des Kriteriums 7</vt:lpstr>
      <vt:lpstr>Lern- und Lebensraum Titel des Kriteriums 8</vt:lpstr>
      <vt:lpstr>Steuern und organisieren Titel des Kriteriums 1</vt:lpstr>
      <vt:lpstr>Steuern und organisieren Titel des Kriteriums 2</vt:lpstr>
      <vt:lpstr>Steuern und organisieren Titel des Kriteriums 3</vt:lpstr>
      <vt:lpstr>Steuern und organisieren Titel des Kriteriums 4</vt:lpstr>
      <vt:lpstr>Steuern und organisieren Titel des Kriteriums 5</vt:lpstr>
      <vt:lpstr>Steuern und organisieren Titel des Kriteriums 6</vt:lpstr>
      <vt:lpstr>Steuern und organisieren Titel des Kriteriums 7</vt:lpstr>
      <vt:lpstr>Steuern und organisieren Titel des Kriteriums 8</vt:lpstr>
      <vt:lpstr>Schulentwicklungskonzept Bewegte Schule 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Manfred Wimmer</dc:creator>
  <cp:lastModifiedBy>Manfred Wimmer</cp:lastModifiedBy>
  <cp:revision>378</cp:revision>
  <cp:lastPrinted>2013-04-04T14:47:42Z</cp:lastPrinted>
  <dcterms:created xsi:type="dcterms:W3CDTF">2013-01-29T09:53:36Z</dcterms:created>
  <dcterms:modified xsi:type="dcterms:W3CDTF">2016-10-31T06:23:56Z</dcterms:modified>
</cp:coreProperties>
</file>